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ba86d83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1ba86d83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1ba86d839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93cdf6c05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293cdf6c05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7a9c7db1c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37a9c7db1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71ba069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71ba069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7a9c7db1c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37a9c7db1c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7a9c7db1c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37a9c7db1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78239eda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78239eda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378239eda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ba86d8395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1ba86d8395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44880a2a1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f44880a2a1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44880a2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f44880a2a1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0eb31e49_1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270eb31e49_1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ba86d8395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1ba86d8395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ba86d8395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ba86d8395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93cdf6c0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93cdf6c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3" cy="6862763"/>
            <a:chOff x="2928938" y="-4763"/>
            <a:chExt cx="5014913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8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3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3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rtl="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rtl="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rtl="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nyPPT.com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597139" y="6209031"/>
            <a:ext cx="28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947033" y="715533"/>
            <a:ext cx="10298100" cy="6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10" Type="http://schemas.openxmlformats.org/officeDocument/2006/relationships/image" Target="../media/image1.jpg"/><Relationship Id="rId9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7.jpg"/><Relationship Id="rId7" Type="http://schemas.openxmlformats.org/officeDocument/2006/relationships/image" Target="../media/image3.jp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10" Type="http://schemas.openxmlformats.org/officeDocument/2006/relationships/image" Target="../media/image18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4294967295" type="ctrTitle"/>
          </p:nvPr>
        </p:nvSpPr>
        <p:spPr>
          <a:xfrm>
            <a:off x="2179500" y="690100"/>
            <a:ext cx="9277200" cy="1751700"/>
          </a:xfrm>
          <a:prstGeom prst="rect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63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Corbel"/>
              <a:buNone/>
            </a:pPr>
            <a:r>
              <a:rPr b="1" lang="en-US" sz="3900">
                <a:solidFill>
                  <a:srgbClr val="0C343D"/>
                </a:solidFill>
                <a:latin typeface="Montserrat"/>
                <a:ea typeface="Montserrat"/>
                <a:cs typeface="Montserrat"/>
                <a:sym typeface="Montserrat"/>
              </a:rPr>
              <a:t>     JEDI BOOTCAMP</a:t>
            </a:r>
            <a:endParaRPr b="1" sz="3900">
              <a:solidFill>
                <a:srgbClr val="0C34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7"/>
          <p:cNvSpPr txBox="1"/>
          <p:nvPr>
            <p:ph idx="4294967295" type="subTitle"/>
          </p:nvPr>
        </p:nvSpPr>
        <p:spPr>
          <a:xfrm>
            <a:off x="4133400" y="4823200"/>
            <a:ext cx="53694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b="1" lang="en-US"/>
              <a:t>Presented by : </a:t>
            </a:r>
            <a:r>
              <a:rPr b="1" lang="en-US"/>
              <a:t>Group 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1060"/>
              </a:spcBef>
              <a:spcAft>
                <a:spcPts val="0"/>
              </a:spcAft>
              <a:buNone/>
            </a:pPr>
            <a:r>
              <a:rPr b="1" lang="en-US"/>
              <a:t>Guided By : Amit Balyan</a:t>
            </a:r>
            <a:endParaRPr b="1"/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3">
            <a:alphaModFix/>
          </a:blip>
          <a:srcRect b="32428" l="67234" r="11973" t="32177"/>
          <a:stretch/>
        </p:blipFill>
        <p:spPr>
          <a:xfrm>
            <a:off x="5962500" y="2731025"/>
            <a:ext cx="1711200" cy="16401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/>
        </p:nvSpPr>
        <p:spPr>
          <a:xfrm>
            <a:off x="1716775" y="280100"/>
            <a:ext cx="9162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 Mysql PNG images, Free Download - Free Transparent PNG Logos" id="262" name="Google Shape;2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582" y="2383266"/>
            <a:ext cx="1702040" cy="1705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man icon PNG and SVG Vector Free Download" id="263" name="Google Shape;2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856" y="2486229"/>
            <a:ext cx="1702039" cy="170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6"/>
          <p:cNvSpPr txBox="1"/>
          <p:nvPr/>
        </p:nvSpPr>
        <p:spPr>
          <a:xfrm>
            <a:off x="1706300" y="4281984"/>
            <a:ext cx="182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endParaRPr b="1" sz="16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9218553" y="4235659"/>
            <a:ext cx="29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 sz="16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d Retro Solid Background | Solid background, Retro background, Background  vintage" id="266" name="Google Shape;26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338" y="1451325"/>
            <a:ext cx="888000" cy="3679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 Retro Solid Background | Solid background, Retro background, Background  vintage" id="267" name="Google Shape;26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566" y="1451325"/>
            <a:ext cx="888000" cy="3679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 Retro Solid Background | Solid background, Retro background, Background  vintage" id="268" name="Google Shape;2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132" y="1396588"/>
            <a:ext cx="888000" cy="36793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6"/>
          <p:cNvSpPr txBox="1"/>
          <p:nvPr/>
        </p:nvSpPr>
        <p:spPr>
          <a:xfrm>
            <a:off x="4189893" y="5291767"/>
            <a:ext cx="15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Java REST Application</a:t>
            </a:r>
            <a:endParaRPr b="1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5936058" y="5407267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Service Class</a:t>
            </a:r>
            <a:endParaRPr b="1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579999" y="5407267"/>
            <a:ext cx="15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Database Class</a:t>
            </a:r>
            <a:endParaRPr b="1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3608954" y="2413979"/>
            <a:ext cx="8880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5389337" y="2437991"/>
            <a:ext cx="8871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7168803" y="2413991"/>
            <a:ext cx="8871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960354" y="2413979"/>
            <a:ext cx="8880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6" name="Google Shape;276;p16"/>
          <p:cNvSpPr/>
          <p:nvPr/>
        </p:nvSpPr>
        <p:spPr>
          <a:xfrm rot="10800000">
            <a:off x="3599067" y="3933485"/>
            <a:ext cx="8880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7" name="Google Shape;277;p16"/>
          <p:cNvSpPr/>
          <p:nvPr/>
        </p:nvSpPr>
        <p:spPr>
          <a:xfrm rot="10800000">
            <a:off x="5377248" y="3922635"/>
            <a:ext cx="8871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8" name="Google Shape;278;p16"/>
          <p:cNvSpPr/>
          <p:nvPr/>
        </p:nvSpPr>
        <p:spPr>
          <a:xfrm rot="10800000">
            <a:off x="7168811" y="3933510"/>
            <a:ext cx="8871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79" name="Google Shape;279;p16"/>
          <p:cNvSpPr/>
          <p:nvPr/>
        </p:nvSpPr>
        <p:spPr>
          <a:xfrm rot="10800000">
            <a:off x="8946076" y="3910635"/>
            <a:ext cx="8880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00F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2FE"/>
              </a:solidFill>
              <a:highlight>
                <a:srgbClr val="00F2FE"/>
              </a:highlight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3464677" y="1565156"/>
            <a:ext cx="102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Send HTTP request</a:t>
            </a:r>
            <a:endParaRPr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3448974" y="4235650"/>
            <a:ext cx="110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Receive</a:t>
            </a:r>
            <a:r>
              <a:rPr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 HTTP response</a:t>
            </a:r>
            <a:endParaRPr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o Images – Browse 32,121 Stock Photos, Vectors, and Video | Adobe Stock" id="286" name="Google Shape;2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325" y="861400"/>
            <a:ext cx="7998571" cy="50252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CCFF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>
            <p:ph type="title"/>
          </p:nvPr>
        </p:nvSpPr>
        <p:spPr>
          <a:xfrm>
            <a:off x="1639038" y="0"/>
            <a:ext cx="9305100" cy="6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Learnings</a:t>
            </a:r>
            <a:endParaRPr b="1" u="sng">
              <a:solidFill>
                <a:srgbClr val="FEFE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2" name="Google Shape;292;p18"/>
          <p:cNvGrpSpPr/>
          <p:nvPr/>
        </p:nvGrpSpPr>
        <p:grpSpPr>
          <a:xfrm>
            <a:off x="3468648" y="1374978"/>
            <a:ext cx="6785497" cy="630648"/>
            <a:chOff x="2610900" y="1837425"/>
            <a:chExt cx="3579038" cy="923350"/>
          </a:xfrm>
        </p:grpSpPr>
        <p:sp>
          <p:nvSpPr>
            <p:cNvPr id="293" name="Google Shape;293;p18"/>
            <p:cNvSpPr txBox="1"/>
            <p:nvPr/>
          </p:nvSpPr>
          <p:spPr>
            <a:xfrm>
              <a:off x="5682938" y="2058500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02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111825" y="1837425"/>
              <a:ext cx="565850" cy="923350"/>
            </a:xfrm>
            <a:custGeom>
              <a:rect b="b" l="l" r="r" t="t"/>
              <a:pathLst>
                <a:path extrusionOk="0" h="36934" w="22634">
                  <a:moveTo>
                    <a:pt x="18766" y="1"/>
                  </a:moveTo>
                  <a:cubicBezTo>
                    <a:pt x="17967" y="1"/>
                    <a:pt x="17169" y="304"/>
                    <a:pt x="16562" y="912"/>
                  </a:cubicBezTo>
                  <a:lnTo>
                    <a:pt x="1215" y="16259"/>
                  </a:lnTo>
                  <a:cubicBezTo>
                    <a:pt x="0" y="17473"/>
                    <a:pt x="0" y="19462"/>
                    <a:pt x="1215" y="20676"/>
                  </a:cubicBezTo>
                  <a:lnTo>
                    <a:pt x="16562" y="36023"/>
                  </a:lnTo>
                  <a:cubicBezTo>
                    <a:pt x="17169" y="36630"/>
                    <a:pt x="17967" y="36934"/>
                    <a:pt x="18766" y="36934"/>
                  </a:cubicBezTo>
                  <a:cubicBezTo>
                    <a:pt x="19565" y="36934"/>
                    <a:pt x="20366" y="36630"/>
                    <a:pt x="20979" y="36023"/>
                  </a:cubicBezTo>
                  <a:lnTo>
                    <a:pt x="22634" y="34368"/>
                  </a:lnTo>
                  <a:lnTo>
                    <a:pt x="8942" y="20676"/>
                  </a:lnTo>
                  <a:cubicBezTo>
                    <a:pt x="7716" y="19462"/>
                    <a:pt x="7716" y="17473"/>
                    <a:pt x="8942" y="16259"/>
                  </a:cubicBezTo>
                  <a:lnTo>
                    <a:pt x="22634" y="2567"/>
                  </a:lnTo>
                  <a:lnTo>
                    <a:pt x="20979" y="912"/>
                  </a:lnTo>
                  <a:cubicBezTo>
                    <a:pt x="20366" y="304"/>
                    <a:pt x="19565" y="1"/>
                    <a:pt x="187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5438650" y="214982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0"/>
                  </a:moveTo>
                  <a:cubicBezTo>
                    <a:pt x="5006" y="0"/>
                    <a:pt x="4635" y="137"/>
                    <a:pt x="4334" y="441"/>
                  </a:cubicBezTo>
                  <a:lnTo>
                    <a:pt x="1489" y="3286"/>
                  </a:lnTo>
                  <a:cubicBezTo>
                    <a:pt x="0" y="4763"/>
                    <a:pt x="0" y="7168"/>
                    <a:pt x="1489" y="8656"/>
                  </a:cubicBezTo>
                  <a:lnTo>
                    <a:pt x="4334" y="11502"/>
                  </a:lnTo>
                  <a:cubicBezTo>
                    <a:pt x="4635" y="11806"/>
                    <a:pt x="5006" y="11942"/>
                    <a:pt x="5372" y="11942"/>
                  </a:cubicBezTo>
                  <a:cubicBezTo>
                    <a:pt x="6135" y="11942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0"/>
                    <a:pt x="537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610900" y="1922425"/>
              <a:ext cx="2853075" cy="753375"/>
            </a:xfrm>
            <a:custGeom>
              <a:rect b="b" l="l" r="r" t="t"/>
              <a:pathLst>
                <a:path extrusionOk="0" h="30135" w="114123">
                  <a:moveTo>
                    <a:pt x="14836" y="0"/>
                  </a:moveTo>
                  <a:lnTo>
                    <a:pt x="1" y="15061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71"/>
                    <a:pt x="100335" y="15061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3588427" y="1979925"/>
            <a:ext cx="6836726" cy="589467"/>
            <a:chOff x="2673613" y="2780700"/>
            <a:chExt cx="3606059" cy="923350"/>
          </a:xfrm>
        </p:grpSpPr>
        <p:sp>
          <p:nvSpPr>
            <p:cNvPr id="298" name="Google Shape;298;p18"/>
            <p:cNvSpPr txBox="1"/>
            <p:nvPr/>
          </p:nvSpPr>
          <p:spPr>
            <a:xfrm>
              <a:off x="2673613" y="3001788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03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3212896" y="2780700"/>
              <a:ext cx="566175" cy="923350"/>
            </a:xfrm>
            <a:custGeom>
              <a:rect b="b" l="l" r="r" t="t"/>
              <a:pathLst>
                <a:path extrusionOk="0" h="36934" w="22647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280171" y="3093100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3426621" y="286567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grpSp>
        <p:nvGrpSpPr>
          <p:cNvPr id="302" name="Google Shape;302;p18"/>
          <p:cNvGrpSpPr/>
          <p:nvPr/>
        </p:nvGrpSpPr>
        <p:grpSpPr>
          <a:xfrm>
            <a:off x="3588442" y="784075"/>
            <a:ext cx="6836703" cy="630617"/>
            <a:chOff x="2673625" y="934650"/>
            <a:chExt cx="3606046" cy="923575"/>
          </a:xfrm>
        </p:grpSpPr>
        <p:sp>
          <p:nvSpPr>
            <p:cNvPr id="303" name="Google Shape;303;p18"/>
            <p:cNvSpPr txBox="1"/>
            <p:nvPr/>
          </p:nvSpPr>
          <p:spPr>
            <a:xfrm>
              <a:off x="2673625" y="1155725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6"/>
                  </a:solidFill>
                </a:rPr>
                <a:t>01</a:t>
              </a:r>
              <a:endParaRPr b="1" sz="2000">
                <a:solidFill>
                  <a:schemeClr val="accent6"/>
                </a:solidFill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3212896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3280171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3426621" y="101962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grpSp>
        <p:nvGrpSpPr>
          <p:cNvPr id="307" name="Google Shape;307;p18"/>
          <p:cNvGrpSpPr/>
          <p:nvPr/>
        </p:nvGrpSpPr>
        <p:grpSpPr>
          <a:xfrm>
            <a:off x="3469499" y="2529304"/>
            <a:ext cx="6783767" cy="589518"/>
            <a:chOff x="2610900" y="3683275"/>
            <a:chExt cx="3578125" cy="923575"/>
          </a:xfrm>
        </p:grpSpPr>
        <p:sp>
          <p:nvSpPr>
            <p:cNvPr id="308" name="Google Shape;308;p18"/>
            <p:cNvSpPr txBox="1"/>
            <p:nvPr/>
          </p:nvSpPr>
          <p:spPr>
            <a:xfrm>
              <a:off x="5682025" y="3904450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04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111825" y="3683275"/>
              <a:ext cx="565850" cy="923575"/>
            </a:xfrm>
            <a:custGeom>
              <a:rect b="b" l="l" r="r" t="t"/>
              <a:pathLst>
                <a:path extrusionOk="0" h="36943" w="22634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438650" y="399587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610900" y="3768475"/>
              <a:ext cx="2853075" cy="753400"/>
            </a:xfrm>
            <a:custGeom>
              <a:rect b="b" l="l" r="r" t="t"/>
              <a:pathLst>
                <a:path extrusionOk="0" h="30136" w="114123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12" name="Google Shape;312;p18"/>
          <p:cNvSpPr txBox="1"/>
          <p:nvPr/>
        </p:nvSpPr>
        <p:spPr>
          <a:xfrm>
            <a:off x="5605961" y="904529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Familiarization with bash and git commands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3827285" y="1478789"/>
            <a:ext cx="450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Understanding software development life cycles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5605961" y="2076520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Creating various UML diagrams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4062052" y="2633016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Learning Java and new features in Java 8/11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6" name="Google Shape;316;p18"/>
          <p:cNvGrpSpPr/>
          <p:nvPr/>
        </p:nvGrpSpPr>
        <p:grpSpPr>
          <a:xfrm>
            <a:off x="3588440" y="3078105"/>
            <a:ext cx="6836726" cy="589467"/>
            <a:chOff x="2673613" y="2780700"/>
            <a:chExt cx="3606059" cy="923350"/>
          </a:xfrm>
        </p:grpSpPr>
        <p:sp>
          <p:nvSpPr>
            <p:cNvPr id="317" name="Google Shape;317;p18"/>
            <p:cNvSpPr txBox="1"/>
            <p:nvPr/>
          </p:nvSpPr>
          <p:spPr>
            <a:xfrm>
              <a:off x="2673613" y="3001788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05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3212896" y="2780700"/>
              <a:ext cx="566175" cy="923350"/>
            </a:xfrm>
            <a:custGeom>
              <a:rect b="b" l="l" r="r" t="t"/>
              <a:pathLst>
                <a:path extrusionOk="0" h="36934" w="22647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3280171" y="3093100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3426621" y="286567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21" name="Google Shape;321;p18"/>
          <p:cNvSpPr txBox="1"/>
          <p:nvPr/>
        </p:nvSpPr>
        <p:spPr>
          <a:xfrm>
            <a:off x="5605961" y="3171726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Connecting database to project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2" name="Google Shape;322;p18"/>
          <p:cNvGrpSpPr/>
          <p:nvPr/>
        </p:nvGrpSpPr>
        <p:grpSpPr>
          <a:xfrm>
            <a:off x="3614921" y="3642320"/>
            <a:ext cx="6783767" cy="589518"/>
            <a:chOff x="2610900" y="3683275"/>
            <a:chExt cx="3578125" cy="923575"/>
          </a:xfrm>
        </p:grpSpPr>
        <p:sp>
          <p:nvSpPr>
            <p:cNvPr id="323" name="Google Shape;323;p18"/>
            <p:cNvSpPr txBox="1"/>
            <p:nvPr/>
          </p:nvSpPr>
          <p:spPr>
            <a:xfrm>
              <a:off x="5682025" y="3904450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06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5111825" y="3683275"/>
              <a:ext cx="565850" cy="923575"/>
            </a:xfrm>
            <a:custGeom>
              <a:rect b="b" l="l" r="r" t="t"/>
              <a:pathLst>
                <a:path extrusionOk="0" h="36943" w="22634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438650" y="399587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610900" y="3768475"/>
              <a:ext cx="2853075" cy="753400"/>
            </a:xfrm>
            <a:custGeom>
              <a:rect b="b" l="l" r="r" t="t"/>
              <a:pathLst>
                <a:path extrusionOk="0" h="30136" w="114123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27" name="Google Shape;327;p18"/>
          <p:cNvSpPr txBox="1"/>
          <p:nvPr/>
        </p:nvSpPr>
        <p:spPr>
          <a:xfrm>
            <a:off x="4207475" y="3746032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Generating Javadoc &amp; application monitoring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8"/>
          <p:cNvGrpSpPr/>
          <p:nvPr/>
        </p:nvGrpSpPr>
        <p:grpSpPr>
          <a:xfrm>
            <a:off x="3588440" y="4195565"/>
            <a:ext cx="6836726" cy="589467"/>
            <a:chOff x="2673613" y="2780700"/>
            <a:chExt cx="3606059" cy="923350"/>
          </a:xfrm>
        </p:grpSpPr>
        <p:sp>
          <p:nvSpPr>
            <p:cNvPr id="329" name="Google Shape;329;p18"/>
            <p:cNvSpPr txBox="1"/>
            <p:nvPr/>
          </p:nvSpPr>
          <p:spPr>
            <a:xfrm>
              <a:off x="2673613" y="3001788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07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3212896" y="2780700"/>
              <a:ext cx="566175" cy="923350"/>
            </a:xfrm>
            <a:custGeom>
              <a:rect b="b" l="l" r="r" t="t"/>
              <a:pathLst>
                <a:path extrusionOk="0" h="36934" w="22647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280171" y="3093100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426621" y="286567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33" name="Google Shape;333;p18"/>
          <p:cNvSpPr txBox="1"/>
          <p:nvPr/>
        </p:nvSpPr>
        <p:spPr>
          <a:xfrm>
            <a:off x="5605961" y="4289186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Integrating REST services with Java code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4" name="Google Shape;334;p18"/>
          <p:cNvGrpSpPr/>
          <p:nvPr/>
        </p:nvGrpSpPr>
        <p:grpSpPr>
          <a:xfrm>
            <a:off x="3614921" y="4749388"/>
            <a:ext cx="6783767" cy="589518"/>
            <a:chOff x="2610900" y="3683275"/>
            <a:chExt cx="3578125" cy="923575"/>
          </a:xfrm>
        </p:grpSpPr>
        <p:sp>
          <p:nvSpPr>
            <p:cNvPr id="335" name="Google Shape;335;p18"/>
            <p:cNvSpPr txBox="1"/>
            <p:nvPr/>
          </p:nvSpPr>
          <p:spPr>
            <a:xfrm>
              <a:off x="5682025" y="3904450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08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5111825" y="3683275"/>
              <a:ext cx="565850" cy="923575"/>
            </a:xfrm>
            <a:custGeom>
              <a:rect b="b" l="l" r="r" t="t"/>
              <a:pathLst>
                <a:path extrusionOk="0" h="36943" w="22634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5438650" y="399587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610900" y="3768475"/>
              <a:ext cx="2853075" cy="753400"/>
            </a:xfrm>
            <a:custGeom>
              <a:rect b="b" l="l" r="r" t="t"/>
              <a:pathLst>
                <a:path extrusionOk="0" h="30136" w="114123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39" name="Google Shape;339;p18"/>
          <p:cNvSpPr txBox="1"/>
          <p:nvPr/>
        </p:nvSpPr>
        <p:spPr>
          <a:xfrm>
            <a:off x="4297056" y="4853112"/>
            <a:ext cx="410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Integrating Dropwizard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0" name="Google Shape;340;p18"/>
          <p:cNvGrpSpPr/>
          <p:nvPr/>
        </p:nvGrpSpPr>
        <p:grpSpPr>
          <a:xfrm>
            <a:off x="3588440" y="5302633"/>
            <a:ext cx="6836726" cy="589467"/>
            <a:chOff x="2673613" y="2780700"/>
            <a:chExt cx="3606059" cy="923350"/>
          </a:xfrm>
        </p:grpSpPr>
        <p:sp>
          <p:nvSpPr>
            <p:cNvPr id="341" name="Google Shape;341;p18"/>
            <p:cNvSpPr txBox="1"/>
            <p:nvPr/>
          </p:nvSpPr>
          <p:spPr>
            <a:xfrm>
              <a:off x="2673613" y="3001788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09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3212896" y="2780700"/>
              <a:ext cx="566175" cy="923350"/>
            </a:xfrm>
            <a:custGeom>
              <a:rect b="b" l="l" r="r" t="t"/>
              <a:pathLst>
                <a:path extrusionOk="0" h="36934" w="22647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3280171" y="3093100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3426621" y="286567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45" name="Google Shape;345;p18"/>
          <p:cNvSpPr txBox="1"/>
          <p:nvPr/>
        </p:nvSpPr>
        <p:spPr>
          <a:xfrm>
            <a:off x="5605961" y="5396254"/>
            <a:ext cx="419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Using Postman to test REST APIs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6" name="Google Shape;346;p18"/>
          <p:cNvGrpSpPr/>
          <p:nvPr/>
        </p:nvGrpSpPr>
        <p:grpSpPr>
          <a:xfrm>
            <a:off x="3614921" y="5856456"/>
            <a:ext cx="6783767" cy="589518"/>
            <a:chOff x="2610900" y="3683275"/>
            <a:chExt cx="3578125" cy="923575"/>
          </a:xfrm>
        </p:grpSpPr>
        <p:sp>
          <p:nvSpPr>
            <p:cNvPr id="347" name="Google Shape;347;p18"/>
            <p:cNvSpPr txBox="1"/>
            <p:nvPr/>
          </p:nvSpPr>
          <p:spPr>
            <a:xfrm>
              <a:off x="5682025" y="3904450"/>
              <a:ext cx="507000" cy="4812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10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111825" y="3683275"/>
              <a:ext cx="565850" cy="923575"/>
            </a:xfrm>
            <a:custGeom>
              <a:rect b="b" l="l" r="r" t="t"/>
              <a:pathLst>
                <a:path extrusionOk="0" h="36943" w="22634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5438650" y="399587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610900" y="3768475"/>
              <a:ext cx="2853075" cy="753400"/>
            </a:xfrm>
            <a:custGeom>
              <a:rect b="b" l="l" r="r" t="t"/>
              <a:pathLst>
                <a:path extrusionOk="0" h="30136" w="114123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121900" lIns="731500" spcFirstLastPara="1" rIns="7315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b="1" sz="2000">
                <a:solidFill>
                  <a:srgbClr val="434343"/>
                </a:solidFill>
              </a:endParaRPr>
            </a:p>
          </p:txBody>
        </p:sp>
      </p:grpSp>
      <p:sp>
        <p:nvSpPr>
          <p:cNvPr id="351" name="Google Shape;351;p18"/>
          <p:cNvSpPr txBox="1"/>
          <p:nvPr/>
        </p:nvSpPr>
        <p:spPr>
          <a:xfrm>
            <a:off x="4297056" y="5960180"/>
            <a:ext cx="410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"/>
                <a:ea typeface="Montserrat"/>
                <a:cs typeface="Montserrat"/>
                <a:sym typeface="Montserrat"/>
              </a:rPr>
              <a:t>Collaborating code in a team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"/>
          <p:cNvSpPr txBox="1"/>
          <p:nvPr/>
        </p:nvSpPr>
        <p:spPr>
          <a:xfrm>
            <a:off x="2313125" y="298175"/>
            <a:ext cx="794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3356375" y="1495800"/>
            <a:ext cx="647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Git merge conflicts</a:t>
            </a:r>
            <a:endParaRPr sz="15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client requirements</a:t>
            </a:r>
            <a:endParaRPr sz="15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Resolving errors due to dependency on different versions among libraries</a:t>
            </a:r>
            <a:endParaRPr sz="15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Database integration</a:t>
            </a:r>
            <a:endParaRPr sz="15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Debugging took lot of time</a:t>
            </a:r>
            <a:endParaRPr sz="15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19"/>
          <p:cNvPicPr preferRelativeResize="0"/>
          <p:nvPr/>
        </p:nvPicPr>
        <p:blipFill rotWithShape="1">
          <a:blip r:embed="rId3">
            <a:alphaModFix/>
          </a:blip>
          <a:srcRect b="0" l="22324" r="0" t="45331"/>
          <a:stretch/>
        </p:blipFill>
        <p:spPr>
          <a:xfrm>
            <a:off x="3607850" y="3356300"/>
            <a:ext cx="5764426" cy="3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/>
        </p:nvSpPr>
        <p:spPr>
          <a:xfrm>
            <a:off x="4892250" y="5472600"/>
            <a:ext cx="2407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endParaRPr b="1" sz="39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YOU!!</a:t>
            </a:r>
            <a:endParaRPr b="1" sz="3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20"/>
          <p:cNvPicPr preferRelativeResize="0"/>
          <p:nvPr/>
        </p:nvPicPr>
        <p:blipFill rotWithShape="1">
          <a:blip r:embed="rId4">
            <a:alphaModFix/>
          </a:blip>
          <a:srcRect b="0" l="0" r="0" t="15340"/>
          <a:stretch/>
        </p:blipFill>
        <p:spPr>
          <a:xfrm>
            <a:off x="-2" y="9525"/>
            <a:ext cx="10770952" cy="6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 txBox="1"/>
          <p:nvPr/>
        </p:nvSpPr>
        <p:spPr>
          <a:xfrm>
            <a:off x="11028000" y="953350"/>
            <a:ext cx="848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5 </a:t>
            </a:r>
            <a:endParaRPr b="1" sz="4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6162975" y="537850"/>
            <a:ext cx="31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git commit -m “Thank You”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288450" y="316675"/>
            <a:ext cx="10018800" cy="97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 b="1"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2730650" y="5019575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4723873" y="5571425"/>
            <a:ext cx="20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Prakhar Mewara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7304025" y="5571425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Vedala Sai Ashok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8"/>
          <p:cNvSpPr txBox="1"/>
          <p:nvPr/>
        </p:nvSpPr>
        <p:spPr>
          <a:xfrm>
            <a:off x="2321700" y="2888500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Shruti Simran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5090625" y="2888500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Parth Khanna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368038" y="2888500"/>
            <a:ext cx="23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Ashwani Yadav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9328400" y="5571425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0" name="Google Shape;70;p8"/>
          <p:cNvSpPr txBox="1"/>
          <p:nvPr/>
        </p:nvSpPr>
        <p:spPr>
          <a:xfrm>
            <a:off x="9665675" y="5419775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675" y="4001725"/>
            <a:ext cx="1370699" cy="15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/>
          <p:nvPr/>
        </p:nvSpPr>
        <p:spPr>
          <a:xfrm>
            <a:off x="9741075" y="5571425"/>
            <a:ext cx="14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Mohd Arbab</a:t>
            </a:r>
            <a:endParaRPr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 b="0" l="6241" r="7551" t="0"/>
          <a:stretch/>
        </p:blipFill>
        <p:spPr>
          <a:xfrm>
            <a:off x="5059025" y="4000700"/>
            <a:ext cx="1371600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5">
            <a:alphaModFix/>
          </a:blip>
          <a:srcRect b="0" l="0" r="9901" t="0"/>
          <a:stretch/>
        </p:blipFill>
        <p:spPr>
          <a:xfrm>
            <a:off x="2765475" y="4000700"/>
            <a:ext cx="1371599" cy="157277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2722425" y="5571425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Rohit Reddy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8"/>
          <p:cNvPicPr preferRelativeResize="0"/>
          <p:nvPr/>
        </p:nvPicPr>
        <p:blipFill rotWithShape="1">
          <a:blip r:embed="rId6">
            <a:alphaModFix/>
          </a:blip>
          <a:srcRect b="898" l="12751" r="12504" t="13558"/>
          <a:stretch/>
        </p:blipFill>
        <p:spPr>
          <a:xfrm>
            <a:off x="2750000" y="1318800"/>
            <a:ext cx="1371602" cy="15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 rotWithShape="1">
          <a:blip r:embed="rId7">
            <a:alphaModFix/>
          </a:blip>
          <a:srcRect b="17624" l="11813" r="11821" t="17624"/>
          <a:stretch/>
        </p:blipFill>
        <p:spPr>
          <a:xfrm>
            <a:off x="5059025" y="1317775"/>
            <a:ext cx="1371600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8">
            <a:alphaModFix/>
          </a:blip>
          <a:srcRect b="43480" l="13906" r="17422" t="0"/>
          <a:stretch/>
        </p:blipFill>
        <p:spPr>
          <a:xfrm>
            <a:off x="7420625" y="1316750"/>
            <a:ext cx="1371600" cy="157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 rotWithShape="1">
          <a:blip r:embed="rId9">
            <a:alphaModFix/>
          </a:blip>
          <a:srcRect b="0" l="16949" r="14065" t="0"/>
          <a:stretch/>
        </p:blipFill>
        <p:spPr>
          <a:xfrm>
            <a:off x="7428775" y="4000700"/>
            <a:ext cx="137160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 rotWithShape="1">
          <a:blip r:embed="rId10">
            <a:alphaModFix/>
          </a:blip>
          <a:srcRect b="39076" l="23577" r="23258" t="0"/>
          <a:stretch/>
        </p:blipFill>
        <p:spPr>
          <a:xfrm>
            <a:off x="9679663" y="1318800"/>
            <a:ext cx="1370701" cy="15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9679663" y="2888500"/>
            <a:ext cx="23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Shefali Verma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75" y="1287800"/>
            <a:ext cx="6503275" cy="578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1543300" y="1727275"/>
            <a:ext cx="2947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b="1"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Sponsors :  </a:t>
            </a:r>
            <a:r>
              <a:rPr i="1"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Flipkart</a:t>
            </a:r>
            <a:endParaRPr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b="1"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SME:  Shree Laxmi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b="1"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Trainer : </a:t>
            </a:r>
            <a:r>
              <a:rPr i="1"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Amit Balyan</a:t>
            </a:r>
            <a:endParaRPr i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3938625" y="299975"/>
            <a:ext cx="4670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STAKEHOLDERS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963" y="1872921"/>
            <a:ext cx="6624291" cy="49850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3943241" y="5516679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0"/>
          <p:cNvSpPr/>
          <p:nvPr/>
        </p:nvSpPr>
        <p:spPr>
          <a:xfrm>
            <a:off x="6404997" y="5831536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5525263" y="2985335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001207" y="4763805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7190141" y="1558732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9472716" y="1742104"/>
            <a:ext cx="473751" cy="685005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0"/>
          <p:cNvSpPr txBox="1"/>
          <p:nvPr/>
        </p:nvSpPr>
        <p:spPr>
          <a:xfrm>
            <a:off x="2493825" y="4908540"/>
            <a:ext cx="154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Linux commands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Git commands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SDLC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6650138" y="6033128"/>
            <a:ext cx="15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UML Modelling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4111421" y="2590228"/>
            <a:ext cx="154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Java Basics 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Backend Code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8265229" y="4964892"/>
            <a:ext cx="1541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JDBC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5871187" y="1356550"/>
            <a:ext cx="15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REST API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9946500" y="1280348"/>
            <a:ext cx="154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DropWizard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Project Migration</a:t>
            </a:r>
            <a:endParaRPr b="1" sz="15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0"/>
          <p:cNvSpPr txBox="1"/>
          <p:nvPr/>
        </p:nvSpPr>
        <p:spPr>
          <a:xfrm>
            <a:off x="3632175" y="268600"/>
            <a:ext cx="5328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5805003" y="2556050"/>
            <a:ext cx="621000" cy="2180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4008137" y="2573590"/>
            <a:ext cx="621000" cy="22608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2228328" y="2573590"/>
            <a:ext cx="621000" cy="22608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1135086" y="2954292"/>
            <a:ext cx="10252800" cy="72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1135075" y="3677817"/>
            <a:ext cx="11057100" cy="723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reflection blurRad="0" dir="0" dist="0" endA="300" endPos="51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102926" y="2573590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1"/>
          <p:cNvSpPr/>
          <p:nvPr/>
        </p:nvSpPr>
        <p:spPr>
          <a:xfrm flipH="1" rot="10800000">
            <a:off x="1102925" y="3704163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2882753" y="2573590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2882443" y="3704319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4679612" y="2556057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 rot="10800000">
            <a:off x="4679611" y="3686630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3096903" y="2607195"/>
            <a:ext cx="1185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1307879" y="4008060"/>
            <a:ext cx="130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sz="13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3510061" y="3839436"/>
            <a:ext cx="118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286530" y="2607195"/>
            <a:ext cx="13017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50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4875087" y="2621119"/>
            <a:ext cx="12336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4901921" y="3672559"/>
            <a:ext cx="13017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DEVELOP-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MENT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2882450" y="407025"/>
            <a:ext cx="6652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11229911" y="2622226"/>
            <a:ext cx="621000" cy="2180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9402291" y="2582250"/>
            <a:ext cx="621000" cy="22608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7574735" y="2573378"/>
            <a:ext cx="621000" cy="22608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6324075" y="2954301"/>
            <a:ext cx="5868000" cy="72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6324075" y="3677817"/>
            <a:ext cx="5868000" cy="7233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reflection blurRad="0" dir="0" dist="0" endA="300" endPos="51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6449333" y="2573378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 flipH="1" rot="10800000">
            <a:off x="6449332" y="3703951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8276906" y="2582250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 flipH="1">
            <a:off x="8276596" y="3712979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0104468" y="2573151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1"/>
          <p:cNvSpPr/>
          <p:nvPr/>
        </p:nvSpPr>
        <p:spPr>
          <a:xfrm flipH="1" rot="10800000">
            <a:off x="10104467" y="3703724"/>
            <a:ext cx="1746600" cy="1130700"/>
          </a:xfrm>
          <a:prstGeom prst="parallelogram">
            <a:avLst>
              <a:gd fmla="val 49612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  <a:effectLst>
            <a:reflection blurRad="0" dir="0" dist="0" endA="300" endPos="50000" fadeDir="5400012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8517819" y="2638237"/>
            <a:ext cx="11850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6758900" y="4008038"/>
            <a:ext cx="11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CHALLEN-</a:t>
            </a:r>
            <a:endParaRPr b="1" sz="13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EFEFE"/>
                </a:solidFill>
                <a:latin typeface="Montserrat"/>
                <a:ea typeface="Montserrat"/>
                <a:cs typeface="Montserrat"/>
                <a:sym typeface="Montserrat"/>
              </a:rPr>
              <a:t>GES</a:t>
            </a:r>
            <a:endParaRPr b="1" sz="1300">
              <a:solidFill>
                <a:srgbClr val="FEFEF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1"/>
          <p:cNvSpPr txBox="1"/>
          <p:nvPr/>
        </p:nvSpPr>
        <p:spPr>
          <a:xfrm>
            <a:off x="8904214" y="3848097"/>
            <a:ext cx="1185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6632938" y="2606983"/>
            <a:ext cx="13017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50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10299944" y="2638213"/>
            <a:ext cx="12336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10326778" y="3689653"/>
            <a:ext cx="13017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3248712" y="3775240"/>
            <a:ext cx="1031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/>
        </p:nvSpPr>
        <p:spPr>
          <a:xfrm>
            <a:off x="2683525" y="289125"/>
            <a:ext cx="7480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2375125" y="1355350"/>
            <a:ext cx="8150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500"/>
              <a:buFont typeface="Corbel"/>
              <a:buChar char="➢"/>
            </a:pPr>
            <a:r>
              <a:rPr lang="en-US" sz="15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The aim of the project is to develop a </a:t>
            </a:r>
            <a:r>
              <a:rPr b="1" lang="en-US" sz="15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Course Registration System</a:t>
            </a:r>
            <a:r>
              <a:rPr lang="en-US" sz="15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 for universities</a:t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The system should have three different types of users, i.e., students, professors and admins and should offer different features relevant to these users</a:t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500"/>
              <a:buFont typeface="Montserrat"/>
              <a:buChar char="➢"/>
            </a:pPr>
            <a:r>
              <a:rPr lang="en-US" sz="15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The features offered should be as follows:</a:t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8652307" y="3589775"/>
            <a:ext cx="2645100" cy="2661600"/>
          </a:xfrm>
          <a:prstGeom prst="ellipse">
            <a:avLst/>
          </a:prstGeom>
          <a:gradFill>
            <a:gsLst>
              <a:gs pos="0">
                <a:srgbClr val="F5F7FC">
                  <a:alpha val="53725"/>
                </a:srgbClr>
              </a:gs>
              <a:gs pos="57000">
                <a:srgbClr val="D8D8D8">
                  <a:alpha val="54901"/>
                </a:srgbClr>
              </a:gs>
              <a:gs pos="100000">
                <a:srgbClr val="A5A5A5">
                  <a:alpha val="47843"/>
                </a:srgbClr>
              </a:gs>
            </a:gsLst>
            <a:lin ang="2700006" scaled="0"/>
          </a:gra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8805002" y="3743419"/>
            <a:ext cx="2339700" cy="2354400"/>
          </a:xfrm>
          <a:prstGeom prst="ellipse">
            <a:avLst/>
          </a:prstGeom>
          <a:gradFill>
            <a:gsLst>
              <a:gs pos="0">
                <a:srgbClr val="00CCFF"/>
              </a:gs>
              <a:gs pos="47000">
                <a:srgbClr val="0066CC"/>
              </a:gs>
              <a:gs pos="100000">
                <a:srgbClr val="000099"/>
              </a:gs>
            </a:gsLst>
            <a:lin ang="2700006" scaled="0"/>
          </a:gra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8832688" y="6278676"/>
            <a:ext cx="2339700" cy="214800"/>
          </a:xfrm>
          <a:prstGeom prst="ellipse">
            <a:avLst/>
          </a:prstGeom>
          <a:gradFill>
            <a:gsLst>
              <a:gs pos="0">
                <a:schemeClr val="dk1"/>
              </a:gs>
              <a:gs pos="3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9231900" y="4180525"/>
            <a:ext cx="198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Manage Users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Manage course catalog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Approve students for course registration.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Approve courses registered for by students.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5600391" y="3589775"/>
            <a:ext cx="2645100" cy="2661600"/>
          </a:xfrm>
          <a:prstGeom prst="ellipse">
            <a:avLst/>
          </a:prstGeom>
          <a:gradFill>
            <a:gsLst>
              <a:gs pos="0">
                <a:srgbClr val="F5F7FC">
                  <a:alpha val="53725"/>
                </a:srgbClr>
              </a:gs>
              <a:gs pos="57000">
                <a:srgbClr val="D8D8D8">
                  <a:alpha val="54901"/>
                </a:srgbClr>
              </a:gs>
              <a:gs pos="100000">
                <a:srgbClr val="A5A5A5">
                  <a:alpha val="47843"/>
                </a:srgbClr>
              </a:gs>
            </a:gsLst>
            <a:lin ang="2700006" scaled="0"/>
          </a:gra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5753086" y="3743419"/>
            <a:ext cx="2339700" cy="2354400"/>
          </a:xfrm>
          <a:prstGeom prst="ellipse">
            <a:avLst/>
          </a:prstGeom>
          <a:gradFill>
            <a:gsLst>
              <a:gs pos="0">
                <a:srgbClr val="00CCFF"/>
              </a:gs>
              <a:gs pos="47000">
                <a:srgbClr val="0066CC"/>
              </a:gs>
              <a:gs pos="100000">
                <a:srgbClr val="000099"/>
              </a:gs>
            </a:gsLst>
            <a:lin ang="2700006" scaled="0"/>
          </a:gra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704572" y="6278676"/>
            <a:ext cx="2339700" cy="214800"/>
          </a:xfrm>
          <a:prstGeom prst="ellipse">
            <a:avLst/>
          </a:prstGeom>
          <a:gradFill>
            <a:gsLst>
              <a:gs pos="0">
                <a:schemeClr val="dk1"/>
              </a:gs>
              <a:gs pos="3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 txBox="1"/>
          <p:nvPr/>
        </p:nvSpPr>
        <p:spPr>
          <a:xfrm>
            <a:off x="6096137" y="4374463"/>
            <a:ext cx="1806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14300" spcFirstLastPara="1" rIns="91425" wrap="square" tIns="45700">
            <a:spAutoFit/>
          </a:bodyPr>
          <a:lstStyle/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Choose courses to teach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Grade students enrolled in their courses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2548475" y="3589775"/>
            <a:ext cx="2645100" cy="2661600"/>
          </a:xfrm>
          <a:prstGeom prst="ellipse">
            <a:avLst/>
          </a:prstGeom>
          <a:gradFill>
            <a:gsLst>
              <a:gs pos="0">
                <a:srgbClr val="F5F7FC">
                  <a:alpha val="53725"/>
                </a:srgbClr>
              </a:gs>
              <a:gs pos="57000">
                <a:srgbClr val="D8D8D8">
                  <a:alpha val="54901"/>
                </a:srgbClr>
              </a:gs>
              <a:gs pos="100000">
                <a:srgbClr val="A5A5A5">
                  <a:alpha val="47843"/>
                </a:srgbClr>
              </a:gs>
            </a:gsLst>
            <a:lin ang="2700006" scaled="0"/>
          </a:gra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2701170" y="3743419"/>
            <a:ext cx="2339700" cy="2354400"/>
          </a:xfrm>
          <a:prstGeom prst="ellipse">
            <a:avLst/>
          </a:prstGeom>
          <a:gradFill>
            <a:gsLst>
              <a:gs pos="0">
                <a:srgbClr val="00CCFF"/>
              </a:gs>
              <a:gs pos="47000">
                <a:srgbClr val="0066CC"/>
              </a:gs>
              <a:gs pos="100000">
                <a:srgbClr val="000099"/>
              </a:gs>
            </a:gsLst>
            <a:lin ang="2700006" scaled="0"/>
          </a:gra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2652655" y="6278676"/>
            <a:ext cx="2339700" cy="214800"/>
          </a:xfrm>
          <a:prstGeom prst="ellipse">
            <a:avLst/>
          </a:prstGeom>
          <a:gradFill>
            <a:gsLst>
              <a:gs pos="0">
                <a:schemeClr val="dk1"/>
              </a:gs>
              <a:gs pos="3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3120696" y="4174363"/>
            <a:ext cx="1806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14300" spcFirstLastPara="1" rIns="91425" wrap="square" tIns="45700">
            <a:spAutoFit/>
          </a:bodyPr>
          <a:lstStyle/>
          <a:p>
            <a:pPr indent="-254000" lvl="2" marL="0" marR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Register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marR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Apply for courses from course catalog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marR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Add/drop courses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marR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See grades</a:t>
            </a:r>
            <a:endParaRPr sz="1300">
              <a:solidFill>
                <a:srgbClr val="FCFCF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2" marL="0" marR="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300"/>
              <a:buFont typeface="Montserrat"/>
              <a:buChar char="■"/>
            </a:pPr>
            <a:r>
              <a:rPr lang="en-US" sz="13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Make fee payment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3372075" y="3264475"/>
            <a:ext cx="18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6304750" y="318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PROFESSOR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9607225" y="318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13"/>
          <p:cNvCxnSpPr/>
          <p:nvPr/>
        </p:nvCxnSpPr>
        <p:spPr>
          <a:xfrm rot="10800000">
            <a:off x="2075200" y="2676350"/>
            <a:ext cx="0" cy="3813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3" name="Google Shape;173;p13"/>
          <p:cNvCxnSpPr/>
          <p:nvPr/>
        </p:nvCxnSpPr>
        <p:spPr>
          <a:xfrm rot="10800000">
            <a:off x="3301400" y="4503425"/>
            <a:ext cx="3300" cy="5328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4" name="Google Shape;174;p13"/>
          <p:cNvSpPr/>
          <p:nvPr/>
        </p:nvSpPr>
        <p:spPr>
          <a:xfrm>
            <a:off x="1287850" y="1291850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5" name="Google Shape;175;p13"/>
          <p:cNvGrpSpPr/>
          <p:nvPr/>
        </p:nvGrpSpPr>
        <p:grpSpPr>
          <a:xfrm>
            <a:off x="3325" y="3846825"/>
            <a:ext cx="12192135" cy="922845"/>
            <a:chOff x="0" y="-10"/>
            <a:chExt cx="12166585" cy="949820"/>
          </a:xfrm>
        </p:grpSpPr>
        <p:sp>
          <p:nvSpPr>
            <p:cNvPr id="176" name="Google Shape;176;p13"/>
            <p:cNvSpPr/>
            <p:nvPr/>
          </p:nvSpPr>
          <p:spPr>
            <a:xfrm>
              <a:off x="0" y="2"/>
              <a:ext cx="12166524" cy="949808"/>
            </a:xfrm>
            <a:custGeom>
              <a:rect b="b" l="l" r="r" t="t"/>
              <a:pathLst>
                <a:path extrusionOk="0" h="19370" w="21600">
                  <a:moveTo>
                    <a:pt x="0" y="594"/>
                  </a:moveTo>
                  <a:lnTo>
                    <a:pt x="2491" y="540"/>
                  </a:lnTo>
                  <a:cubicBezTo>
                    <a:pt x="2821" y="555"/>
                    <a:pt x="3147" y="1440"/>
                    <a:pt x="3443" y="3112"/>
                  </a:cubicBezTo>
                  <a:cubicBezTo>
                    <a:pt x="4292" y="7895"/>
                    <a:pt x="4883" y="19269"/>
                    <a:pt x="5890" y="19370"/>
                  </a:cubicBezTo>
                  <a:cubicBezTo>
                    <a:pt x="7162" y="19497"/>
                    <a:pt x="7824" y="671"/>
                    <a:pt x="9091" y="371"/>
                  </a:cubicBezTo>
                  <a:cubicBezTo>
                    <a:pt x="10431" y="54"/>
                    <a:pt x="11155" y="20490"/>
                    <a:pt x="12500" y="19320"/>
                  </a:cubicBezTo>
                  <a:cubicBezTo>
                    <a:pt x="13671" y="18301"/>
                    <a:pt x="14227" y="1280"/>
                    <a:pt x="15381" y="75"/>
                  </a:cubicBezTo>
                  <a:cubicBezTo>
                    <a:pt x="16515" y="-1110"/>
                    <a:pt x="17198" y="12141"/>
                    <a:pt x="18168" y="16983"/>
                  </a:cubicBezTo>
                  <a:cubicBezTo>
                    <a:pt x="18485" y="18565"/>
                    <a:pt x="18830" y="19269"/>
                    <a:pt x="19175" y="19020"/>
                  </a:cubicBezTo>
                  <a:lnTo>
                    <a:pt x="21600" y="18914"/>
                  </a:lnTo>
                </a:path>
              </a:pathLst>
            </a:custGeom>
            <a:noFill/>
            <a:ln cap="flat" cmpd="sng" w="584200">
              <a:solidFill>
                <a:srgbClr val="2A2F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venir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" y="-10"/>
              <a:ext cx="12090330" cy="949808"/>
            </a:xfrm>
            <a:custGeom>
              <a:rect b="b" l="l" r="r" t="t"/>
              <a:pathLst>
                <a:path extrusionOk="0" h="19370" w="21600">
                  <a:moveTo>
                    <a:pt x="0" y="594"/>
                  </a:moveTo>
                  <a:lnTo>
                    <a:pt x="2491" y="540"/>
                  </a:lnTo>
                  <a:cubicBezTo>
                    <a:pt x="2821" y="555"/>
                    <a:pt x="3147" y="1440"/>
                    <a:pt x="3443" y="3112"/>
                  </a:cubicBezTo>
                  <a:cubicBezTo>
                    <a:pt x="4292" y="7895"/>
                    <a:pt x="4883" y="19269"/>
                    <a:pt x="5890" y="19370"/>
                  </a:cubicBezTo>
                  <a:cubicBezTo>
                    <a:pt x="7162" y="19497"/>
                    <a:pt x="7824" y="671"/>
                    <a:pt x="9091" y="371"/>
                  </a:cubicBezTo>
                  <a:cubicBezTo>
                    <a:pt x="10431" y="54"/>
                    <a:pt x="11155" y="20490"/>
                    <a:pt x="12500" y="19320"/>
                  </a:cubicBezTo>
                  <a:cubicBezTo>
                    <a:pt x="13671" y="18301"/>
                    <a:pt x="14227" y="1280"/>
                    <a:pt x="15381" y="75"/>
                  </a:cubicBezTo>
                  <a:cubicBezTo>
                    <a:pt x="16515" y="-1110"/>
                    <a:pt x="17198" y="12141"/>
                    <a:pt x="18168" y="16983"/>
                  </a:cubicBezTo>
                  <a:cubicBezTo>
                    <a:pt x="18485" y="18565"/>
                    <a:pt x="18830" y="19269"/>
                    <a:pt x="19175" y="19020"/>
                  </a:cubicBezTo>
                  <a:lnTo>
                    <a:pt x="21600" y="18914"/>
                  </a:lnTo>
                </a:path>
              </a:pathLst>
            </a:custGeom>
            <a:noFill/>
            <a:ln cap="flat" cmpd="sng" w="520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venir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" y="-10"/>
              <a:ext cx="12090330" cy="949808"/>
            </a:xfrm>
            <a:custGeom>
              <a:rect b="b" l="l" r="r" t="t"/>
              <a:pathLst>
                <a:path extrusionOk="0" h="19370" w="21600">
                  <a:moveTo>
                    <a:pt x="0" y="594"/>
                  </a:moveTo>
                  <a:lnTo>
                    <a:pt x="2491" y="540"/>
                  </a:lnTo>
                  <a:cubicBezTo>
                    <a:pt x="2821" y="555"/>
                    <a:pt x="3147" y="1440"/>
                    <a:pt x="3443" y="3112"/>
                  </a:cubicBezTo>
                  <a:cubicBezTo>
                    <a:pt x="4292" y="7895"/>
                    <a:pt x="4883" y="19269"/>
                    <a:pt x="5890" y="19370"/>
                  </a:cubicBezTo>
                  <a:cubicBezTo>
                    <a:pt x="7162" y="19497"/>
                    <a:pt x="7824" y="671"/>
                    <a:pt x="9091" y="371"/>
                  </a:cubicBezTo>
                  <a:cubicBezTo>
                    <a:pt x="10431" y="54"/>
                    <a:pt x="11155" y="20490"/>
                    <a:pt x="12500" y="19320"/>
                  </a:cubicBezTo>
                  <a:cubicBezTo>
                    <a:pt x="13671" y="18301"/>
                    <a:pt x="14227" y="1280"/>
                    <a:pt x="15381" y="75"/>
                  </a:cubicBezTo>
                  <a:cubicBezTo>
                    <a:pt x="16515" y="-1110"/>
                    <a:pt x="17198" y="12141"/>
                    <a:pt x="18168" y="16983"/>
                  </a:cubicBezTo>
                  <a:cubicBezTo>
                    <a:pt x="18485" y="18565"/>
                    <a:pt x="18830" y="19269"/>
                    <a:pt x="19175" y="19020"/>
                  </a:cubicBezTo>
                  <a:lnTo>
                    <a:pt x="21600" y="18914"/>
                  </a:lnTo>
                </a:path>
              </a:pathLst>
            </a:custGeom>
            <a:noFill/>
            <a:ln cap="flat" cmpd="sng" w="457200">
              <a:solidFill>
                <a:srgbClr val="292E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venir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61" y="0"/>
              <a:ext cx="12166524" cy="949808"/>
            </a:xfrm>
            <a:custGeom>
              <a:rect b="b" l="l" r="r" t="t"/>
              <a:pathLst>
                <a:path extrusionOk="0" h="19370" w="21600">
                  <a:moveTo>
                    <a:pt x="0" y="594"/>
                  </a:moveTo>
                  <a:lnTo>
                    <a:pt x="2491" y="540"/>
                  </a:lnTo>
                  <a:cubicBezTo>
                    <a:pt x="2821" y="555"/>
                    <a:pt x="3147" y="1440"/>
                    <a:pt x="3443" y="3112"/>
                  </a:cubicBezTo>
                  <a:cubicBezTo>
                    <a:pt x="4292" y="7895"/>
                    <a:pt x="4883" y="19269"/>
                    <a:pt x="5890" y="19370"/>
                  </a:cubicBezTo>
                  <a:cubicBezTo>
                    <a:pt x="7162" y="19497"/>
                    <a:pt x="7824" y="671"/>
                    <a:pt x="9091" y="371"/>
                  </a:cubicBezTo>
                  <a:cubicBezTo>
                    <a:pt x="10431" y="54"/>
                    <a:pt x="11155" y="20490"/>
                    <a:pt x="12500" y="19320"/>
                  </a:cubicBezTo>
                  <a:cubicBezTo>
                    <a:pt x="13671" y="18301"/>
                    <a:pt x="14227" y="1280"/>
                    <a:pt x="15381" y="75"/>
                  </a:cubicBezTo>
                  <a:cubicBezTo>
                    <a:pt x="16515" y="-1110"/>
                    <a:pt x="17198" y="12141"/>
                    <a:pt x="18168" y="16983"/>
                  </a:cubicBezTo>
                  <a:cubicBezTo>
                    <a:pt x="18485" y="18565"/>
                    <a:pt x="18830" y="19269"/>
                    <a:pt x="19175" y="19020"/>
                  </a:cubicBezTo>
                  <a:lnTo>
                    <a:pt x="21600" y="18914"/>
                  </a:lnTo>
                </a:path>
              </a:pathLst>
            </a:custGeom>
            <a:noFill/>
            <a:ln cap="flat" cmpd="sng" w="38100">
              <a:solidFill>
                <a:srgbClr val="C6C1B2"/>
              </a:solidFill>
              <a:prstDash val="dashDot"/>
              <a:miter lim="4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venir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80" name="Google Shape;180;p13"/>
          <p:cNvSpPr/>
          <p:nvPr/>
        </p:nvSpPr>
        <p:spPr>
          <a:xfrm>
            <a:off x="1367617" y="1349921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1" name="Google Shape;181;p13"/>
          <p:cNvCxnSpPr/>
          <p:nvPr/>
        </p:nvCxnSpPr>
        <p:spPr>
          <a:xfrm rot="10800000">
            <a:off x="8760123" y="3626688"/>
            <a:ext cx="8700" cy="6816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2" name="Google Shape;182;p13"/>
          <p:cNvSpPr txBox="1"/>
          <p:nvPr/>
        </p:nvSpPr>
        <p:spPr>
          <a:xfrm>
            <a:off x="1409042" y="1933288"/>
            <a:ext cx="13323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535353"/>
                </a:solidFill>
                <a:latin typeface="Corbel"/>
                <a:ea typeface="Corbel"/>
                <a:cs typeface="Corbel"/>
                <a:sym typeface="Corbel"/>
              </a:rPr>
              <a:t>Bash shell</a:t>
            </a:r>
            <a:endParaRPr b="1" sz="1500">
              <a:solidFill>
                <a:srgbClr val="53535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8116825" y="4605230"/>
            <a:ext cx="14403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cxnSp>
        <p:nvCxnSpPr>
          <p:cNvPr id="184" name="Google Shape;184;p13"/>
          <p:cNvCxnSpPr/>
          <p:nvPr/>
        </p:nvCxnSpPr>
        <p:spPr>
          <a:xfrm rot="10800000">
            <a:off x="6862065" y="4494352"/>
            <a:ext cx="0" cy="5076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5" name="Google Shape;185;p13"/>
          <p:cNvSpPr txBox="1"/>
          <p:nvPr/>
        </p:nvSpPr>
        <p:spPr>
          <a:xfrm>
            <a:off x="4206875" y="237000"/>
            <a:ext cx="4184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sz="3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1835024" y="3014950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1879101" y="3062353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1862253" y="3075618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01</a:t>
            </a:r>
            <a:endParaRPr sz="1800"/>
          </a:p>
        </p:txBody>
      </p:sp>
      <p:cxnSp>
        <p:nvCxnSpPr>
          <p:cNvPr id="189" name="Google Shape;189;p13"/>
          <p:cNvCxnSpPr/>
          <p:nvPr/>
        </p:nvCxnSpPr>
        <p:spPr>
          <a:xfrm flipH="1" rot="10800000">
            <a:off x="2066793" y="3775054"/>
            <a:ext cx="16800" cy="5643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File:Bash Logo Colored.svg - Wikimedia Commons"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24" y="1453099"/>
            <a:ext cx="901957" cy="85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3"/>
          <p:cNvCxnSpPr/>
          <p:nvPr/>
        </p:nvCxnSpPr>
        <p:spPr>
          <a:xfrm flipH="1" rot="10800000">
            <a:off x="2985119" y="4308514"/>
            <a:ext cx="12900" cy="8010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2" name="Google Shape;192;p13"/>
          <p:cNvSpPr/>
          <p:nvPr/>
        </p:nvSpPr>
        <p:spPr>
          <a:xfrm>
            <a:off x="2723486" y="3650425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2767563" y="3697828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2750716" y="3711093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02</a:t>
            </a:r>
            <a:endParaRPr sz="1800"/>
          </a:p>
        </p:txBody>
      </p:sp>
      <p:sp>
        <p:nvSpPr>
          <p:cNvPr id="195" name="Google Shape;195;p13"/>
          <p:cNvSpPr/>
          <p:nvPr/>
        </p:nvSpPr>
        <p:spPr>
          <a:xfrm>
            <a:off x="2164175" y="5040450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2243942" y="5098521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Git - Logo Downloads" id="197" name="Google Shape;1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388" y="5309000"/>
            <a:ext cx="822718" cy="70344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/>
          <p:nvPr/>
        </p:nvSpPr>
        <p:spPr>
          <a:xfrm>
            <a:off x="2408189" y="5732573"/>
            <a:ext cx="1103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535353"/>
                </a:solidFill>
                <a:latin typeface="Corbel"/>
                <a:ea typeface="Corbel"/>
                <a:cs typeface="Corbel"/>
                <a:sym typeface="Corbel"/>
              </a:rPr>
              <a:t>Git</a:t>
            </a:r>
            <a:endParaRPr sz="1300">
              <a:solidFill>
                <a:srgbClr val="535353"/>
              </a:solidFill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3843899" y="3261875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3887976" y="3309278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3871128" y="3322543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03</a:t>
            </a:r>
            <a:endParaRPr sz="1800"/>
          </a:p>
        </p:txBody>
      </p:sp>
      <p:cxnSp>
        <p:nvCxnSpPr>
          <p:cNvPr id="202" name="Google Shape;202;p13"/>
          <p:cNvCxnSpPr/>
          <p:nvPr/>
        </p:nvCxnSpPr>
        <p:spPr>
          <a:xfrm flipH="1" rot="10800000">
            <a:off x="4119251" y="2907743"/>
            <a:ext cx="6000" cy="4113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3" name="Google Shape;203;p13"/>
          <p:cNvSpPr/>
          <p:nvPr/>
        </p:nvSpPr>
        <p:spPr>
          <a:xfrm>
            <a:off x="3343812" y="1472338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13"/>
          <p:cNvSpPr/>
          <p:nvPr/>
        </p:nvSpPr>
        <p:spPr>
          <a:xfrm>
            <a:off x="3423579" y="1530408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Java Logo transparent PNG - StickPNG" id="205" name="Google Shape;2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678" y="1767675"/>
            <a:ext cx="584961" cy="71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3654875" y="2404439"/>
            <a:ext cx="9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535353"/>
                </a:solidFill>
                <a:latin typeface="Corbel"/>
                <a:ea typeface="Corbel"/>
                <a:cs typeface="Corbel"/>
                <a:sym typeface="Corbel"/>
              </a:rPr>
              <a:t>Java</a:t>
            </a:r>
            <a:endParaRPr b="1" sz="15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07" name="Google Shape;207;p13"/>
          <p:cNvCxnSpPr/>
          <p:nvPr/>
        </p:nvCxnSpPr>
        <p:spPr>
          <a:xfrm flipH="1" rot="10800000">
            <a:off x="4121500" y="3990425"/>
            <a:ext cx="1500" cy="7449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8" name="Google Shape;208;p13"/>
          <p:cNvSpPr/>
          <p:nvPr/>
        </p:nvSpPr>
        <p:spPr>
          <a:xfrm>
            <a:off x="4406700" y="4384663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4486467" y="4442733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4957986" y="2830687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5002063" y="2878091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4985216" y="2891356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04</a:t>
            </a:r>
            <a:endParaRPr sz="1800"/>
          </a:p>
        </p:txBody>
      </p:sp>
      <p:pic>
        <p:nvPicPr>
          <p:cNvPr descr="File:Mysql logo.png - Wikitech" id="213" name="Google Shape;2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213" y="4785788"/>
            <a:ext cx="1271650" cy="656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3"/>
          <p:cNvCxnSpPr>
            <a:stCxn id="209" idx="0"/>
          </p:cNvCxnSpPr>
          <p:nvPr/>
        </p:nvCxnSpPr>
        <p:spPr>
          <a:xfrm flipH="1" rot="10800000">
            <a:off x="5202267" y="3614433"/>
            <a:ext cx="21300" cy="828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3"/>
          <p:cNvSpPr/>
          <p:nvPr/>
        </p:nvSpPr>
        <p:spPr>
          <a:xfrm>
            <a:off x="6623236" y="3649862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6667313" y="3697266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6650466" y="3710531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05</a:t>
            </a:r>
            <a:endParaRPr sz="1800"/>
          </a:p>
        </p:txBody>
      </p:sp>
      <p:sp>
        <p:nvSpPr>
          <p:cNvPr id="218" name="Google Shape;218;p13"/>
          <p:cNvSpPr/>
          <p:nvPr/>
        </p:nvSpPr>
        <p:spPr>
          <a:xfrm>
            <a:off x="6131725" y="1472638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6211492" y="1530708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Dropwizard · GitHub" id="220" name="Google Shape;22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8099" y="1577140"/>
            <a:ext cx="822700" cy="8227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6266125" y="2280988"/>
            <a:ext cx="1332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535353"/>
                </a:solidFill>
                <a:latin typeface="Corbel"/>
                <a:ea typeface="Corbel"/>
                <a:cs typeface="Corbel"/>
                <a:sym typeface="Corbel"/>
              </a:rPr>
              <a:t>Dropwizard</a:t>
            </a:r>
            <a:endParaRPr b="1" sz="1500">
              <a:solidFill>
                <a:srgbClr val="53535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8496399" y="2807662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8540476" y="2855066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>
            <a:off x="8523628" y="2868331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06</a:t>
            </a:r>
            <a:endParaRPr sz="1800"/>
          </a:p>
        </p:txBody>
      </p:sp>
      <p:sp>
        <p:nvSpPr>
          <p:cNvPr id="225" name="Google Shape;225;p13"/>
          <p:cNvSpPr/>
          <p:nvPr/>
        </p:nvSpPr>
        <p:spPr>
          <a:xfrm>
            <a:off x="7943387" y="4255725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8023154" y="4313796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7" name="Google Shape;227;p13"/>
          <p:cNvCxnSpPr/>
          <p:nvPr/>
        </p:nvCxnSpPr>
        <p:spPr>
          <a:xfrm flipH="1" rot="10800000">
            <a:off x="6878667" y="2852433"/>
            <a:ext cx="21300" cy="828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3"/>
          <p:cNvSpPr/>
          <p:nvPr/>
        </p:nvSpPr>
        <p:spPr>
          <a:xfrm>
            <a:off x="9906011" y="3545262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9950088" y="3592666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9933241" y="3605931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07</a:t>
            </a:r>
            <a:endParaRPr sz="1800"/>
          </a:p>
        </p:txBody>
      </p:sp>
      <p:sp>
        <p:nvSpPr>
          <p:cNvPr id="231" name="Google Shape;231;p13"/>
          <p:cNvSpPr/>
          <p:nvPr/>
        </p:nvSpPr>
        <p:spPr>
          <a:xfrm>
            <a:off x="9414500" y="1368038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9494267" y="1426108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3" name="Google Shape;233;p13"/>
          <p:cNvCxnSpPr/>
          <p:nvPr/>
        </p:nvCxnSpPr>
        <p:spPr>
          <a:xfrm flipH="1" rot="10800000">
            <a:off x="10164992" y="2747108"/>
            <a:ext cx="21300" cy="828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13"/>
          <p:cNvSpPr txBox="1"/>
          <p:nvPr/>
        </p:nvSpPr>
        <p:spPr>
          <a:xfrm>
            <a:off x="10569350" y="5426305"/>
            <a:ext cx="14403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10395912" y="5076800"/>
            <a:ext cx="1574700" cy="1459200"/>
          </a:xfrm>
          <a:prstGeom prst="ellipse">
            <a:avLst/>
          </a:pr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10475679" y="5134871"/>
            <a:ext cx="1431600" cy="132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01600" rotWithShape="0" dir="2452698" dist="123198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10934686" y="3720012"/>
            <a:ext cx="536169" cy="813547"/>
          </a:xfrm>
          <a:custGeom>
            <a:rect b="b" l="l" r="r" t="t"/>
            <a:pathLst>
              <a:path extrusionOk="0" h="20069" w="21285">
                <a:moveTo>
                  <a:pt x="21055" y="4676"/>
                </a:moveTo>
                <a:cubicBezTo>
                  <a:pt x="21443" y="5645"/>
                  <a:pt x="21302" y="6649"/>
                  <a:pt x="20912" y="7617"/>
                </a:cubicBezTo>
                <a:cubicBezTo>
                  <a:pt x="20450" y="8764"/>
                  <a:pt x="19641" y="9850"/>
                  <a:pt x="18802" y="10924"/>
                </a:cubicBezTo>
                <a:cubicBezTo>
                  <a:pt x="16358" y="14050"/>
                  <a:pt x="13633" y="17103"/>
                  <a:pt x="10639" y="20069"/>
                </a:cubicBezTo>
                <a:cubicBezTo>
                  <a:pt x="9028" y="18462"/>
                  <a:pt x="7483" y="16838"/>
                  <a:pt x="6005" y="15198"/>
                </a:cubicBezTo>
                <a:cubicBezTo>
                  <a:pt x="4411" y="13429"/>
                  <a:pt x="2887" y="11633"/>
                  <a:pt x="1605" y="9773"/>
                </a:cubicBezTo>
                <a:cubicBezTo>
                  <a:pt x="627" y="8352"/>
                  <a:pt x="-157" y="6837"/>
                  <a:pt x="27" y="5383"/>
                </a:cubicBezTo>
                <a:cubicBezTo>
                  <a:pt x="214" y="3913"/>
                  <a:pt x="1340" y="2593"/>
                  <a:pt x="3323" y="1591"/>
                </a:cubicBezTo>
                <a:cubicBezTo>
                  <a:pt x="9499" y="-1531"/>
                  <a:pt x="19252" y="174"/>
                  <a:pt x="21055" y="4676"/>
                </a:cubicBezTo>
                <a:close/>
              </a:path>
            </a:pathLst>
          </a:custGeom>
          <a:gradFill>
            <a:gsLst>
              <a:gs pos="0">
                <a:srgbClr val="00F2FE"/>
              </a:gs>
              <a:gs pos="36700">
                <a:srgbClr val="28CFFE"/>
              </a:gs>
              <a:gs pos="77100">
                <a:srgbClr val="4FACFE"/>
              </a:gs>
              <a:gs pos="100000">
                <a:srgbClr val="4FACFE"/>
              </a:gs>
            </a:gsLst>
            <a:lin ang="2090150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10978763" y="3767416"/>
            <a:ext cx="450900" cy="401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D0D4D9"/>
              </a:gs>
            </a:gsLst>
            <a:lin ang="2700006" scaled="0"/>
          </a:gra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dir="2452698" dist="70390">
              <a:srgbClr val="000000">
                <a:alpha val="2706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10961916" y="3780681"/>
            <a:ext cx="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Arial"/>
              <a:buNone/>
            </a:pPr>
            <a:r>
              <a:rPr lang="en-US" sz="1800">
                <a:solidFill>
                  <a:srgbClr val="535353"/>
                </a:solidFill>
              </a:rPr>
              <a:t>08</a:t>
            </a:r>
            <a:endParaRPr sz="1800"/>
          </a:p>
        </p:txBody>
      </p:sp>
      <p:cxnSp>
        <p:nvCxnSpPr>
          <p:cNvPr id="240" name="Google Shape;240;p13"/>
          <p:cNvCxnSpPr>
            <a:stCxn id="236" idx="0"/>
          </p:cNvCxnSpPr>
          <p:nvPr/>
        </p:nvCxnSpPr>
        <p:spPr>
          <a:xfrm flipH="1" rot="10800000">
            <a:off x="11191479" y="4464971"/>
            <a:ext cx="6900" cy="669900"/>
          </a:xfrm>
          <a:prstGeom prst="straightConnector1">
            <a:avLst/>
          </a:prstGeom>
          <a:noFill/>
          <a:ln cap="flat" cmpd="sng" w="25400">
            <a:solidFill>
              <a:srgbClr val="A8A9A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1" name="Google Shape;241;p13"/>
          <p:cNvSpPr txBox="1"/>
          <p:nvPr/>
        </p:nvSpPr>
        <p:spPr>
          <a:xfrm>
            <a:off x="8064575" y="5134863"/>
            <a:ext cx="1332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535353"/>
                </a:solidFill>
                <a:latin typeface="Corbel"/>
                <a:ea typeface="Corbel"/>
                <a:cs typeface="Corbel"/>
                <a:sym typeface="Corbel"/>
              </a:rPr>
              <a:t>IntelliJ</a:t>
            </a:r>
            <a:endParaRPr b="1" sz="1500">
              <a:solidFill>
                <a:srgbClr val="53535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File:IntelliJ IDEA Icon.svg - Wikimedia Commons" id="242" name="Google Shape;24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6300" y="4388575"/>
            <a:ext cx="822701" cy="82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pache Maven logo.svg - Wikimedia Commons" id="243" name="Google Shape;24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5701" y="1852829"/>
            <a:ext cx="1332301" cy="33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Lucidchart 2020 logo.svg - Wikipedia" id="244" name="Google Shape;24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88525" y="5700202"/>
            <a:ext cx="1431600" cy="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 Key Learning and Development Jobs Explained - AIHR" id="249" name="Google Shape;2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075" y="1825175"/>
            <a:ext cx="9158124" cy="45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4"/>
          <p:cNvSpPr txBox="1"/>
          <p:nvPr/>
        </p:nvSpPr>
        <p:spPr>
          <a:xfrm>
            <a:off x="2612600" y="351675"/>
            <a:ext cx="7788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/>
          <p:nvPr/>
        </p:nvSpPr>
        <p:spPr>
          <a:xfrm>
            <a:off x="2622750" y="289125"/>
            <a:ext cx="774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 CYCLE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15"/>
          <p:cNvPicPr preferRelativeResize="0"/>
          <p:nvPr/>
        </p:nvPicPr>
        <p:blipFill rotWithShape="1">
          <a:blip r:embed="rId3">
            <a:alphaModFix/>
          </a:blip>
          <a:srcRect b="1279" l="11927" r="18968" t="1755"/>
          <a:stretch/>
        </p:blipFill>
        <p:spPr>
          <a:xfrm>
            <a:off x="4241525" y="1369550"/>
            <a:ext cx="4875300" cy="483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4AB8F1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100916"/>
      </a:accent6>
      <a:hlink>
        <a:srgbClr val="2A74CE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